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7.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42" r:id="rId1"/>
    <p:sldMasterId id="2147484386" r:id="rId2"/>
    <p:sldMasterId id="2147484438" r:id="rId3"/>
    <p:sldMasterId id="2147484474" r:id="rId4"/>
    <p:sldMasterId id="2147484562" r:id="rId5"/>
    <p:sldMasterId id="2147484575" r:id="rId6"/>
    <p:sldMasterId id="2147484593" r:id="rId7"/>
  </p:sldMasterIdLst>
  <p:sldIdLst>
    <p:sldId id="267" r:id="rId8"/>
    <p:sldId id="257" r:id="rId9"/>
    <p:sldId id="258" r:id="rId10"/>
    <p:sldId id="262" r:id="rId11"/>
    <p:sldId id="261" r:id="rId12"/>
    <p:sldId id="269" r:id="rId13"/>
    <p:sldId id="259" r:id="rId14"/>
    <p:sldId id="263" r:id="rId15"/>
    <p:sldId id="264" r:id="rId16"/>
    <p:sldId id="265"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4C010B-1F7B-4544-914D-60E9410BF646}">
          <p14:sldIdLst>
            <p14:sldId id="267"/>
            <p14:sldId id="257"/>
            <p14:sldId id="258"/>
          </p14:sldIdLst>
        </p14:section>
        <p14:section name="Untitled Section" id="{BC97EFF2-1CEC-40FF-9D0D-C5F0A75A492A}">
          <p14:sldIdLst>
            <p14:sldId id="262"/>
            <p14:sldId id="261"/>
            <p14:sldId id="269"/>
            <p14:sldId id="259"/>
            <p14:sldId id="263"/>
            <p14:sldId id="264"/>
            <p14:sldId id="265"/>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D6D18F-7FAD-4F26-865B-B4F6094F4540}" v="338" dt="2025-02-05T09:55:02.044"/>
    <p1510:client id="{FD0DF7D7-BA58-44C4-93F8-748A33F405B4}" v="1" dt="2025-02-06T07:08:40.5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23"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a:xfrm>
            <a:off x="1876424" y="5410201"/>
            <a:ext cx="5124886" cy="365125"/>
          </a:xfrm>
        </p:spPr>
        <p:txBody>
          <a:bodyPr/>
          <a:lstStyle/>
          <a:p>
            <a:endParaRPr lang="en-AU"/>
          </a:p>
        </p:txBody>
      </p:sp>
      <p:sp>
        <p:nvSpPr>
          <p:cNvPr id="6" name="Slide Number Placeholder 5"/>
          <p:cNvSpPr>
            <a:spLocks noGrp="1"/>
          </p:cNvSpPr>
          <p:nvPr>
            <p:ph type="sldNum" sz="quarter" idx="12"/>
          </p:nvPr>
        </p:nvSpPr>
        <p:spPr>
          <a:xfrm>
            <a:off x="9896911" y="5410199"/>
            <a:ext cx="771089" cy="365125"/>
          </a:xfrm>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986515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3911855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90435045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1624120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242619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18134422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941942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65333162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3343404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525134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469112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66457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585593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737534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425239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260723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8783428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444423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760035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5189376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0380914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814226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4E23616-834A-4F40-B34F-05CED5556713}" type="datetimeFigureOut">
              <a:rPr lang="en-AU" smtClean="0"/>
              <a:t>6/02/2025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0400503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5502228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23616-834A-4F40-B34F-05CED5556713}" type="datetimeFigureOut">
              <a:rPr lang="en-AU" smtClean="0"/>
              <a:t>6/02/2025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932948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165062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2752704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7959938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037747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786563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497482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269346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9197488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7495021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5206719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GB"/>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AU"/>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9AFF1B94-4ADC-42D8-AAEB-E5396C0374B2}" type="slidenum">
              <a:rPr lang="en-AU" smtClean="0"/>
              <a:t>‹#›</a:t>
            </a:fld>
            <a:endParaRPr lang="en-AU"/>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620635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4232513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GB"/>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5668365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5821693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4E23616-834A-4F40-B34F-05CED5556713}" type="datetimeFigureOut">
              <a:rPr lang="en-AU" smtClean="0"/>
              <a:t>6/02/2025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8293578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821001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42577823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23616-834A-4F40-B34F-05CED5556713}" type="datetimeFigureOut">
              <a:rPr lang="en-AU" smtClean="0"/>
              <a:t>6/02/2025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554555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GB"/>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5218606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5650429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7774575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GB"/>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6606060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GB"/>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96977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GB"/>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40448287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GB"/>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5741123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GB"/>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3502806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076391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4E23616-834A-4F40-B34F-05CED5556713}" type="datetimeFigureOut">
              <a:rPr lang="en-AU" smtClean="0"/>
              <a:t>6/02/2025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41323800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4633694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02F01-F805-E853-6433-B452C12691E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D52CB427-0B29-B60D-1AE5-D8DE5A26F4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920E02EA-3D60-76A8-58BD-C3A35042E8D9}"/>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1BD36249-18D5-C555-1B58-EBB07708264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FA0101B-A8F6-7998-70BF-39D7540658D0}"/>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0458470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9D829-E3C4-E425-4E1A-C2396AE0F84A}"/>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18BFCAF1-948E-ADA7-AD0E-2D6F4F4F8FB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9757689E-19F4-6FD9-C68F-AA9F59DD979E}"/>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1EE53567-4466-9D89-4C7C-D8134AA2ED6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00853AF-67FD-CBDA-33E3-704A2082F186}"/>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7447044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8E3E-9DC6-DB2B-B58C-AA75B9930C2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1E7C04BD-DC95-894C-B900-C57C7E2DCC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0B7585A-1028-F365-A98E-E978DF8F11D5}"/>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16689E7E-0A47-A9E4-BD6E-A8437D3F56F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BA4E933-63E3-2222-DCB8-86E30DE6F210}"/>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7667179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ED026-F55A-A637-A34F-25E018C93021}"/>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397EAEDC-A42F-D8A4-D365-0900A5CF5E9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FC0465AE-4EB3-3060-BEDF-8E27A2CE23D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1C810341-40AE-78D2-C0A8-2A1619426F44}"/>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a:extLst>
              <a:ext uri="{FF2B5EF4-FFF2-40B4-BE49-F238E27FC236}">
                <a16:creationId xmlns:a16="http://schemas.microsoft.com/office/drawing/2014/main" id="{86195D37-95FB-ECDB-FB95-7A43FE116F8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E68DD2C-7250-3324-459A-BEB72F657779}"/>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02740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ECEBB-2410-D12B-2BEC-0E57CD740494}"/>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E24905AC-D111-3BDA-AFC9-BC893B3EFC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A55C3D0-BBC4-652D-369B-5C5AB7608B6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96EB4804-273B-744D-7465-1D8CFFBD1E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80201EF-F97A-5287-053A-B2B9EAC6E1B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0985505B-620D-D7B1-A440-0A6AB3576EB2}"/>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8" name="Footer Placeholder 7">
            <a:extLst>
              <a:ext uri="{FF2B5EF4-FFF2-40B4-BE49-F238E27FC236}">
                <a16:creationId xmlns:a16="http://schemas.microsoft.com/office/drawing/2014/main" id="{4C927E4C-08FD-3988-CBE8-F138DA7AF35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B0CEF2F-C0C2-0414-396F-8D48D5EAD3DE}"/>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5148381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A4CB5-9788-AF75-66E3-3EB159E45579}"/>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AE6F5FDA-3F59-A8E2-B3D7-523A404C8528}"/>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a:extLst>
              <a:ext uri="{FF2B5EF4-FFF2-40B4-BE49-F238E27FC236}">
                <a16:creationId xmlns:a16="http://schemas.microsoft.com/office/drawing/2014/main" id="{6C69DA77-9734-C560-1A21-1A6E1F513F95}"/>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77F0C1BA-1028-9BF1-08D1-0CC303DA42F1}"/>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6023259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FF19E4-9BF2-21BC-C770-41CB8014AD6F}"/>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3" name="Footer Placeholder 2">
            <a:extLst>
              <a:ext uri="{FF2B5EF4-FFF2-40B4-BE49-F238E27FC236}">
                <a16:creationId xmlns:a16="http://schemas.microsoft.com/office/drawing/2014/main" id="{EE562828-6325-59FE-AAE9-DB07E8ACA15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7F80D2B-DB3A-99D3-C132-063DDA4976FA}"/>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40525698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2EEB-1E48-DB08-E302-2F59999E5B7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E159814D-3F42-79F0-6B60-F2A55D8F39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161639CF-88BB-282F-AC16-98887EBDC5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6F808F7-92AE-6DFA-EB10-E8A08E3D98F7}"/>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a:extLst>
              <a:ext uri="{FF2B5EF4-FFF2-40B4-BE49-F238E27FC236}">
                <a16:creationId xmlns:a16="http://schemas.microsoft.com/office/drawing/2014/main" id="{B577CFA8-B9FD-38E5-D7E5-AF49F060D04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92F24D6-7AD7-59CB-F4E4-DEF8CB01728B}"/>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0255688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8BDFE-6BAF-1D57-58D8-C47BA130A7D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67346821-65B6-9686-CAC1-DCC9C501B3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98F4C2AB-9E6D-6DDC-231D-934440E4F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A040C03-AED8-5A49-3329-0E8F461FF626}"/>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a:extLst>
              <a:ext uri="{FF2B5EF4-FFF2-40B4-BE49-F238E27FC236}">
                <a16:creationId xmlns:a16="http://schemas.microsoft.com/office/drawing/2014/main" id="{78D8965E-F095-E05C-0455-3765040E16E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193E8A7-807A-8F73-AFF1-96D51F42AD2A}"/>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671648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5259076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80C3-C624-14DB-8983-5D8CFFE9760D}"/>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AFE805FE-20B4-0CD4-3E80-5AD9601EE94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1B76FBC4-0446-3C2A-586D-E7D36793502A}"/>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448452AC-1836-29CE-A28D-16DD39E5D4E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D4C9777-2AEA-45AD-54CF-6414E960869C}"/>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5194680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51FEC3-4571-34CD-9D92-DFB9641EA4B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0985D7FB-37D7-8218-9590-68726D548AB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BAA47AE8-D5FF-DC1B-29A9-D116760EA7B0}"/>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9AC25F43-FC93-C2BF-61D4-BE9A01121B7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22FCFE9-40AC-4C93-C601-B9EDA3CE711F}"/>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3018496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07A-4318-3982-FB1A-A35131B6EEE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1865D33E-2C4A-0DDE-83B8-F2E2743898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81C4440F-E5DC-B55A-3C66-BAB66403A076}"/>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B9CDFB92-949A-8485-F619-CFF80F807EF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5C06B83-0286-E576-B087-6E39EA6AB153}"/>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4978763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670C-9EA6-1413-8C18-88E7F00F6218}"/>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F7D2D920-F675-3648-96E5-B2AF75579A6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99D8D389-90B1-706A-5553-9B53D4A0ED46}"/>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6C30FAE4-9E66-89B2-4792-470B3514917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656009F-BECE-41F7-4992-304AEAB04A0B}"/>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2188326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E595-AB54-9FA7-116F-D44F6A54B08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20B63DB6-3A75-0E83-D8DA-50B5A9E754B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776016D-4C25-FAEF-01FF-620B2D449FCE}"/>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BEF9B885-3F7F-6432-EE66-BCB44050FB5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FE00C5D-F966-76BA-EEAC-1D2FA767C4EC}"/>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3090977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D843-E587-6542-1AC2-BBC3D5C3B446}"/>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8597FE98-63EB-25CB-3C78-F6C5CB27D67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B23CCC5B-D1D9-E248-DAE9-AB3C5FB6DD3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A7304739-5CA0-4A9A-17AF-8FB5A5E817FE}"/>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a:extLst>
              <a:ext uri="{FF2B5EF4-FFF2-40B4-BE49-F238E27FC236}">
                <a16:creationId xmlns:a16="http://schemas.microsoft.com/office/drawing/2014/main" id="{1C57050C-752C-4541-72E0-EFF4B182FBF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2126FDA-C56D-6C22-6502-DAE3527B37CD}"/>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5337108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E58E8-D686-637E-998F-E37FA0C91584}"/>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D77352E2-BAD7-556B-BAD6-77D6ABAAFF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209BFE8-CF57-A640-2D2B-2BBCE661052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542F6895-7DCB-06A7-5E2C-A37F7FDE5C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CE5523-9BD1-3F6C-D44E-08F49D0198C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E1E29EF0-F3A4-233C-CA9E-C2EF3427E836}"/>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8" name="Footer Placeholder 7">
            <a:extLst>
              <a:ext uri="{FF2B5EF4-FFF2-40B4-BE49-F238E27FC236}">
                <a16:creationId xmlns:a16="http://schemas.microsoft.com/office/drawing/2014/main" id="{5A85A0E3-1031-E03D-79AC-53308342B529}"/>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224FB66-ED25-2E80-A9BF-FFE8644AC6A5}"/>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8872988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81DCA-F3DE-E49A-A15F-10F9BBAB19A4}"/>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BDC5491D-A008-9D57-4D0C-97E61EABD8C2}"/>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a:extLst>
              <a:ext uri="{FF2B5EF4-FFF2-40B4-BE49-F238E27FC236}">
                <a16:creationId xmlns:a16="http://schemas.microsoft.com/office/drawing/2014/main" id="{4892866B-2C77-0640-4F8F-E6121971827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50C9071D-58D4-086A-6B27-EEEA00CDEA4E}"/>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5758467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A71E04-2494-DD80-6C80-68D18161525C}"/>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3" name="Footer Placeholder 2">
            <a:extLst>
              <a:ext uri="{FF2B5EF4-FFF2-40B4-BE49-F238E27FC236}">
                <a16:creationId xmlns:a16="http://schemas.microsoft.com/office/drawing/2014/main" id="{0930A623-0C62-64C9-B360-41A724F7E02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9779E99C-C97A-8956-B4EB-C6972BB10E34}"/>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1219292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C8509-787C-6A74-233C-B77480D36FF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E3D3AE4D-0151-246D-6C7B-CECCA73A7A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990C4182-384E-CC5B-F5F3-339163F92A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65D186-9B0C-9F28-3B4D-C871CD3DB481}"/>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a:extLst>
              <a:ext uri="{FF2B5EF4-FFF2-40B4-BE49-F238E27FC236}">
                <a16:creationId xmlns:a16="http://schemas.microsoft.com/office/drawing/2014/main" id="{5D92B2D5-B758-5A99-8395-CBA95E39C1F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4CF2830-8B6E-A506-6E84-B4E61391B64B}"/>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046093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23616-834A-4F40-B34F-05CED5556713}" type="datetimeFigureOut">
              <a:rPr lang="en-AU" smtClean="0"/>
              <a:t>6/02/2025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7868191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8A1AC-BE47-6FFF-09A9-1CE904E3473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52A7A1B0-C63A-F026-3E59-F4640FDAFF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15C0F63C-53C6-A89C-A15A-1063ECC449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0571C04-FD28-08B4-C82B-2AF21A6B7162}"/>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a:extLst>
              <a:ext uri="{FF2B5EF4-FFF2-40B4-BE49-F238E27FC236}">
                <a16:creationId xmlns:a16="http://schemas.microsoft.com/office/drawing/2014/main" id="{94ED497B-6A6C-8649-F17A-97E9547D012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F9A606F-ED75-3573-CE01-5DFB0DCCEECA}"/>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6155913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E88A0-B9AB-1228-4C6B-B27C828079CC}"/>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82F3F229-FADE-B8DA-50E1-23D165D5000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8A293277-E4E3-DAC2-B5EE-6EC61C8C7AA0}"/>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D2624B3E-39F0-9B93-40FF-281FA07C64E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C65377B-285F-73FF-5449-7DA9510478BA}"/>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854113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351B46-A6FD-2A6C-3317-B16CE3EE562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35D5EF5C-60BC-493F-DC65-3FEFDC24B95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09C48127-8396-3F64-0DBD-592FCAD31571}"/>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8261B972-40ED-7317-1AF8-D74C8842B42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5E4FAC3-D2FA-E8C2-E9AC-1E77450906DB}"/>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6555358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6056513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GB"/>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6640373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82112899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6630052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3912264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4E23616-834A-4F40-B34F-05CED5556713}" type="datetimeFigureOut">
              <a:rPr lang="en-AU" smtClean="0"/>
              <a:t>6/02/2025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1343603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634118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0786024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23616-834A-4F40-B34F-05CED5556713}" type="datetimeFigureOut">
              <a:rPr lang="en-AU" smtClean="0"/>
              <a:t>6/02/2025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5047812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GB"/>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934273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5017567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5385599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84993197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20649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5806132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778968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5673884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019368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8136709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65800197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GB"/>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9452080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0695952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1808084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54200381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4E23616-834A-4F40-B34F-05CED5556713}" type="datetimeFigureOut">
              <a:rPr lang="en-AU" smtClean="0"/>
              <a:t>6/02/2025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71276615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1030971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23616-834A-4F40-B34F-05CED5556713}" type="datetimeFigureOut">
              <a:rPr lang="en-AU" smtClean="0"/>
              <a:t>6/02/2025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6808507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GB"/>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2717025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505165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5.jp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4.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5.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theme" Target="../theme/theme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theme" Target="../theme/theme7.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4E23616-834A-4F40-B34F-05CED5556713}" type="datetimeFigureOut">
              <a:rPr lang="en-AU" smtClean="0"/>
              <a:t>6/02/2025</a:t>
            </a:fld>
            <a:endParaRPr lang="en-AU"/>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AFF1B94-4ADC-42D8-AAEB-E5396C0374B2}" type="slidenum">
              <a:rPr lang="en-AU" smtClean="0"/>
              <a:t>‹#›</a:t>
            </a:fld>
            <a:endParaRPr lang="en-AU"/>
          </a:p>
        </p:txBody>
      </p:sp>
    </p:spTree>
    <p:extLst>
      <p:ext uri="{BB962C8B-B14F-4D97-AF65-F5344CB8AC3E}">
        <p14:creationId xmlns:p14="http://schemas.microsoft.com/office/powerpoint/2010/main" val="3947714258"/>
      </p:ext>
    </p:extLst>
  </p:cSld>
  <p:clrMap bg1="dk1" tx1="lt1" bg2="dk2" tx2="lt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4E23616-834A-4F40-B34F-05CED5556713}" type="datetimeFigureOut">
              <a:rPr lang="en-AU" smtClean="0"/>
              <a:t>6/02/2025</a:t>
            </a:fld>
            <a:endParaRPr lang="en-A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AFF1B94-4ADC-42D8-AAEB-E5396C0374B2}" type="slidenum">
              <a:rPr lang="en-AU" smtClean="0"/>
              <a:t>‹#›</a:t>
            </a:fld>
            <a:endParaRPr lang="en-AU"/>
          </a:p>
        </p:txBody>
      </p:sp>
    </p:spTree>
    <p:extLst>
      <p:ext uri="{BB962C8B-B14F-4D97-AF65-F5344CB8AC3E}">
        <p14:creationId xmlns:p14="http://schemas.microsoft.com/office/powerpoint/2010/main" val="619736674"/>
      </p:ext>
    </p:extLst>
  </p:cSld>
  <p:clrMap bg1="lt1" tx1="dk1" bg2="lt2" tx2="dk2" accent1="accent1" accent2="accent2" accent3="accent3" accent4="accent4" accent5="accent5" accent6="accent6" hlink="hlink" folHlink="folHlink"/>
  <p:sldLayoutIdLst>
    <p:sldLayoutId id="2147484387" r:id="rId1"/>
    <p:sldLayoutId id="2147484388" r:id="rId2"/>
    <p:sldLayoutId id="2147484389" r:id="rId3"/>
    <p:sldLayoutId id="2147484390" r:id="rId4"/>
    <p:sldLayoutId id="2147484391" r:id="rId5"/>
    <p:sldLayoutId id="2147484392" r:id="rId6"/>
    <p:sldLayoutId id="2147484393" r:id="rId7"/>
    <p:sldLayoutId id="2147484394" r:id="rId8"/>
    <p:sldLayoutId id="2147484395" r:id="rId9"/>
    <p:sldLayoutId id="2147484396" r:id="rId10"/>
    <p:sldLayoutId id="2147484397" r:id="rId11"/>
    <p:sldLayoutId id="2147484398" r:id="rId12"/>
    <p:sldLayoutId id="2147484399" r:id="rId13"/>
    <p:sldLayoutId id="2147484400" r:id="rId14"/>
    <p:sldLayoutId id="2147484401" r:id="rId15"/>
    <p:sldLayoutId id="214748440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34E23616-834A-4F40-B34F-05CED5556713}" type="datetimeFigureOut">
              <a:rPr lang="en-AU" smtClean="0"/>
              <a:t>6/02/2025</a:t>
            </a:fld>
            <a:endParaRPr lang="en-AU"/>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AU"/>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9AFF1B94-4ADC-42D8-AAEB-E5396C0374B2}" type="slidenum">
              <a:rPr lang="en-AU" smtClean="0"/>
              <a:t>‹#›</a:t>
            </a:fld>
            <a:endParaRPr lang="en-AU"/>
          </a:p>
        </p:txBody>
      </p:sp>
    </p:spTree>
    <p:extLst>
      <p:ext uri="{BB962C8B-B14F-4D97-AF65-F5344CB8AC3E}">
        <p14:creationId xmlns:p14="http://schemas.microsoft.com/office/powerpoint/2010/main" val="1031524722"/>
      </p:ext>
    </p:extLst>
  </p:cSld>
  <p:clrMap bg1="lt1" tx1="dk1" bg2="lt2" tx2="dk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1DA18C-E06B-A3ED-8071-9D0B8D7748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6279AC39-D35D-0FAE-B739-643531953D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09C64AF2-4BDD-FF7B-2EE4-703A020DAA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856C8746-D058-232B-C421-69CF5E2B36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B5D57859-6B35-9C0F-B3E3-891B15818B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FF1B94-4ADC-42D8-AAEB-E5396C0374B2}" type="slidenum">
              <a:rPr lang="en-AU" smtClean="0"/>
              <a:t>‹#›</a:t>
            </a:fld>
            <a:endParaRPr lang="en-AU"/>
          </a:p>
        </p:txBody>
      </p:sp>
    </p:spTree>
    <p:extLst>
      <p:ext uri="{BB962C8B-B14F-4D97-AF65-F5344CB8AC3E}">
        <p14:creationId xmlns:p14="http://schemas.microsoft.com/office/powerpoint/2010/main" val="2042187856"/>
      </p:ext>
    </p:extLst>
  </p:cSld>
  <p:clrMap bg1="lt1" tx1="dk1" bg2="lt2" tx2="dk2" accent1="accent1" accent2="accent2" accent3="accent3" accent4="accent4" accent5="accent5" accent6="accent6" hlink="hlink" folHlink="folHlink"/>
  <p:sldLayoutIdLst>
    <p:sldLayoutId id="2147484475" r:id="rId1"/>
    <p:sldLayoutId id="2147484476" r:id="rId2"/>
    <p:sldLayoutId id="2147484477" r:id="rId3"/>
    <p:sldLayoutId id="2147484478" r:id="rId4"/>
    <p:sldLayoutId id="2147484479" r:id="rId5"/>
    <p:sldLayoutId id="2147484480" r:id="rId6"/>
    <p:sldLayoutId id="2147484481" r:id="rId7"/>
    <p:sldLayoutId id="2147484482" r:id="rId8"/>
    <p:sldLayoutId id="2147484483" r:id="rId9"/>
    <p:sldLayoutId id="2147484484" r:id="rId10"/>
    <p:sldLayoutId id="21474844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E3A6F2-28A9-D7FA-58BA-CF9BE5C8F4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7ABA321B-721D-B257-C8F2-8B13C89862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F006F2BA-38CE-76B7-5223-CDBC73EA04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86CBDFDF-F995-B27A-750A-60437FE69B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E74E312F-3DCA-9902-A365-C46CC9076C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FF1B94-4ADC-42D8-AAEB-E5396C0374B2}" type="slidenum">
              <a:rPr lang="en-AU" smtClean="0"/>
              <a:t>‹#›</a:t>
            </a:fld>
            <a:endParaRPr lang="en-AU"/>
          </a:p>
        </p:txBody>
      </p:sp>
    </p:spTree>
    <p:extLst>
      <p:ext uri="{BB962C8B-B14F-4D97-AF65-F5344CB8AC3E}">
        <p14:creationId xmlns:p14="http://schemas.microsoft.com/office/powerpoint/2010/main" val="1175535132"/>
      </p:ext>
    </p:extLst>
  </p:cSld>
  <p:clrMap bg1="lt1" tx1="dk1" bg2="lt2" tx2="dk2" accent1="accent1" accent2="accent2" accent3="accent3" accent4="accent4" accent5="accent5" accent6="accent6" hlink="hlink" folHlink="folHlink"/>
  <p:sldLayoutIdLst>
    <p:sldLayoutId id="2147484563" r:id="rId1"/>
    <p:sldLayoutId id="2147484564" r:id="rId2"/>
    <p:sldLayoutId id="2147484565" r:id="rId3"/>
    <p:sldLayoutId id="2147484566" r:id="rId4"/>
    <p:sldLayoutId id="2147484567" r:id="rId5"/>
    <p:sldLayoutId id="2147484568" r:id="rId6"/>
    <p:sldLayoutId id="2147484569" r:id="rId7"/>
    <p:sldLayoutId id="2147484570" r:id="rId8"/>
    <p:sldLayoutId id="2147484571" r:id="rId9"/>
    <p:sldLayoutId id="2147484572" r:id="rId10"/>
    <p:sldLayoutId id="2147484573" r:id="rId11"/>
    <p:sldLayoutId id="21474845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4E23616-834A-4F40-B34F-05CED5556713}" type="datetimeFigureOut">
              <a:rPr lang="en-AU" smtClean="0"/>
              <a:t>6/02/2025</a:t>
            </a:fld>
            <a:endParaRPr lang="en-AU"/>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AU"/>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AFF1B94-4ADC-42D8-AAEB-E5396C0374B2}" type="slidenum">
              <a:rPr lang="en-AU" smtClean="0"/>
              <a:t>‹#›</a:t>
            </a:fld>
            <a:endParaRPr lang="en-AU"/>
          </a:p>
        </p:txBody>
      </p:sp>
    </p:spTree>
    <p:extLst>
      <p:ext uri="{BB962C8B-B14F-4D97-AF65-F5344CB8AC3E}">
        <p14:creationId xmlns:p14="http://schemas.microsoft.com/office/powerpoint/2010/main" val="1896939666"/>
      </p:ext>
    </p:extLst>
  </p:cSld>
  <p:clrMap bg1="dk1" tx1="lt1" bg2="dk2" tx2="lt2" accent1="accent1" accent2="accent2" accent3="accent3" accent4="accent4" accent5="accent5" accent6="accent6" hlink="hlink" folHlink="folHlink"/>
  <p:sldLayoutIdLst>
    <p:sldLayoutId id="2147484576" r:id="rId1"/>
    <p:sldLayoutId id="2147484577" r:id="rId2"/>
    <p:sldLayoutId id="2147484578" r:id="rId3"/>
    <p:sldLayoutId id="2147484579" r:id="rId4"/>
    <p:sldLayoutId id="2147484580" r:id="rId5"/>
    <p:sldLayoutId id="2147484581" r:id="rId6"/>
    <p:sldLayoutId id="2147484582" r:id="rId7"/>
    <p:sldLayoutId id="2147484583" r:id="rId8"/>
    <p:sldLayoutId id="2147484584" r:id="rId9"/>
    <p:sldLayoutId id="2147484585" r:id="rId10"/>
    <p:sldLayoutId id="2147484586" r:id="rId11"/>
    <p:sldLayoutId id="2147484587" r:id="rId12"/>
    <p:sldLayoutId id="2147484588" r:id="rId13"/>
    <p:sldLayoutId id="2147484589" r:id="rId14"/>
    <p:sldLayoutId id="2147484590" r:id="rId15"/>
    <p:sldLayoutId id="2147484591" r:id="rId16"/>
    <p:sldLayoutId id="2147484592"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4E23616-834A-4F40-B34F-05CED5556713}" type="datetimeFigureOut">
              <a:rPr lang="en-AU" smtClean="0"/>
              <a:t>6/02/2025</a:t>
            </a:fld>
            <a:endParaRPr lang="en-AU"/>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AU"/>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AFF1B94-4ADC-42D8-AAEB-E5396C0374B2}" type="slidenum">
              <a:rPr lang="en-AU" smtClean="0"/>
              <a:t>‹#›</a:t>
            </a:fld>
            <a:endParaRPr lang="en-AU"/>
          </a:p>
        </p:txBody>
      </p:sp>
    </p:spTree>
    <p:extLst>
      <p:ext uri="{BB962C8B-B14F-4D97-AF65-F5344CB8AC3E}">
        <p14:creationId xmlns:p14="http://schemas.microsoft.com/office/powerpoint/2010/main" val="2410008171"/>
      </p:ext>
    </p:extLst>
  </p:cSld>
  <p:clrMap bg1="dk1" tx1="lt1" bg2="dk2" tx2="lt2" accent1="accent1" accent2="accent2" accent3="accent3" accent4="accent4" accent5="accent5" accent6="accent6" hlink="hlink" folHlink="folHlink"/>
  <p:sldLayoutIdLst>
    <p:sldLayoutId id="2147484594" r:id="rId1"/>
    <p:sldLayoutId id="2147484595" r:id="rId2"/>
    <p:sldLayoutId id="2147484596" r:id="rId3"/>
    <p:sldLayoutId id="2147484597" r:id="rId4"/>
    <p:sldLayoutId id="2147484598" r:id="rId5"/>
    <p:sldLayoutId id="2147484599" r:id="rId6"/>
    <p:sldLayoutId id="2147484600" r:id="rId7"/>
    <p:sldLayoutId id="2147484601" r:id="rId8"/>
    <p:sldLayoutId id="2147484602" r:id="rId9"/>
    <p:sldLayoutId id="2147484603" r:id="rId10"/>
    <p:sldLayoutId id="2147484604" r:id="rId11"/>
    <p:sldLayoutId id="2147484605" r:id="rId12"/>
    <p:sldLayoutId id="2147484606" r:id="rId13"/>
    <p:sldLayoutId id="2147484607" r:id="rId14"/>
    <p:sldLayoutId id="2147484608" r:id="rId15"/>
    <p:sldLayoutId id="2147484609" r:id="rId16"/>
    <p:sldLayoutId id="2147484610"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80.xml"/><Relationship Id="rId5" Type="http://schemas.openxmlformats.org/officeDocument/2006/relationships/hyperlink" Target="https://tenor.com/zh-CN/view/mr-bean-funny-hello-hi-wave-gif-14824039" TargetMode="External"/><Relationship Id="rId4" Type="http://schemas.openxmlformats.org/officeDocument/2006/relationships/image" Target="../media/image1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6.jpeg"/><Relationship Id="rId1" Type="http://schemas.openxmlformats.org/officeDocument/2006/relationships/slideLayout" Target="../slideLayouts/slideLayout97.xml"/><Relationship Id="rId4" Type="http://schemas.openxmlformats.org/officeDocument/2006/relationships/hyperlink" Target="https://www.meme-arsenal.com/en/create/meme/7488335"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hyperlink" Target="https://freepngimg.com/png/23920-cloud-computing-photos"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www.techstagram.com/2013/02/19/types-of-cloud/" TargetMode="External"/><Relationship Id="rId2" Type="http://schemas.openxmlformats.org/officeDocument/2006/relationships/image" Target="../media/image15.gif"/><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hyperlink" Target="https://www.collidu.com/presentation-history-of-cloud-computing" TargetMode="External"/><Relationship Id="rId2" Type="http://schemas.openxmlformats.org/officeDocument/2006/relationships/image" Target="../media/image17.pn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35.xml"/><Relationship Id="rId6" Type="http://schemas.openxmlformats.org/officeDocument/2006/relationships/hyperlink" Target="https://www.poketors.com/2013/09/benefits-of-cloud-computing-infographic.html" TargetMode="External"/><Relationship Id="rId5" Type="http://schemas.openxmlformats.org/officeDocument/2006/relationships/image" Target="../media/image20.png"/><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A8D9B-014E-C7D4-6269-624BCE5EF995}"/>
              </a:ext>
            </a:extLst>
          </p:cNvPr>
          <p:cNvSpPr txBox="1"/>
          <p:nvPr/>
        </p:nvSpPr>
        <p:spPr>
          <a:xfrm>
            <a:off x="4679883" y="1238207"/>
            <a:ext cx="5441285" cy="2364964"/>
          </a:xfrm>
          <a:prstGeom prst="rect">
            <a:avLst/>
          </a:prstGeom>
        </p:spPr>
        <p:txBody>
          <a:bodyPr vert="horz" lIns="91440" tIns="45720" rIns="91440" bIns="45720" rtlCol="0" anchor="b">
            <a:normAutofit/>
          </a:bodyPr>
          <a:lstStyle/>
          <a:p>
            <a:pPr algn="ctr">
              <a:spcBef>
                <a:spcPct val="0"/>
              </a:spcBef>
              <a:spcAft>
                <a:spcPts val="600"/>
              </a:spcAft>
            </a:pPr>
            <a:r>
              <a:rPr lang="en-US" sz="5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HELLO EVERYONE</a:t>
            </a:r>
          </a:p>
        </p:txBody>
      </p:sp>
      <p:pic>
        <p:nvPicPr>
          <p:cNvPr id="16" name="Picture 15">
            <a:extLst>
              <a:ext uri="{FF2B5EF4-FFF2-40B4-BE49-F238E27FC236}">
                <a16:creationId xmlns:a16="http://schemas.microsoft.com/office/drawing/2014/main" id="{76AAFF90-89E1-46D5-B8B5-3BFDBB92D8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8" name="Picture 7" descr="A person in a suit&#10;&#10;Description automatically generated">
            <a:extLst>
              <a:ext uri="{FF2B5EF4-FFF2-40B4-BE49-F238E27FC236}">
                <a16:creationId xmlns:a16="http://schemas.microsoft.com/office/drawing/2014/main" id="{6AEF7BB5-D4EF-1CFC-B276-40AF003FB51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61258" y="631371"/>
            <a:ext cx="3799114" cy="4970159"/>
          </a:xfrm>
          <a:prstGeom prst="rect">
            <a:avLst/>
          </a:prstGeom>
        </p:spPr>
      </p:pic>
    </p:spTree>
    <p:extLst>
      <p:ext uri="{BB962C8B-B14F-4D97-AF65-F5344CB8AC3E}">
        <p14:creationId xmlns:p14="http://schemas.microsoft.com/office/powerpoint/2010/main" val="1524074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25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DDDF18-75E7-C1D8-8C1B-3C1DE399F10D}"/>
              </a:ext>
            </a:extLst>
          </p:cNvPr>
          <p:cNvSpPr>
            <a:spLocks noGrp="1"/>
          </p:cNvSpPr>
          <p:nvPr>
            <p:ph type="title"/>
          </p:nvPr>
        </p:nvSpPr>
        <p:spPr>
          <a:xfrm>
            <a:off x="686834" y="1153572"/>
            <a:ext cx="3200400" cy="4461163"/>
          </a:xfrm>
        </p:spPr>
        <p:txBody>
          <a:bodyPr>
            <a:normAutofit/>
          </a:bodyPr>
          <a:lstStyle/>
          <a:p>
            <a:r>
              <a:rPr lang="en-AU" dirty="0">
                <a:solidFill>
                  <a:srgbClr val="FFFFFF"/>
                </a:solidFill>
              </a:rPr>
              <a:t>Future of cloud computing</a:t>
            </a:r>
          </a:p>
        </p:txBody>
      </p:sp>
      <p:sp>
        <p:nvSpPr>
          <p:cNvPr id="8" name="Arc 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1">
            <a:extLst>
              <a:ext uri="{FF2B5EF4-FFF2-40B4-BE49-F238E27FC236}">
                <a16:creationId xmlns:a16="http://schemas.microsoft.com/office/drawing/2014/main" id="{014FD4C9-7FBA-B03E-7B4D-D5AAC20B3E61}"/>
              </a:ext>
            </a:extLst>
          </p:cNvPr>
          <p:cNvSpPr>
            <a:spLocks noGrp="1" noChangeArrowheads="1"/>
          </p:cNvSpPr>
          <p:nvPr>
            <p:ph sz="quarter" idx="13"/>
          </p:nvPr>
        </p:nvSpPr>
        <p:spPr bwMode="auto">
          <a:xfrm>
            <a:off x="4447308" y="591344"/>
            <a:ext cx="6906491"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300" b="1" i="0" u="none" strike="noStrike" cap="none" normalizeH="0" baseline="0" dirty="0">
                <a:ln>
                  <a:noFill/>
                </a:ln>
                <a:effectLst/>
                <a:latin typeface="Arial" panose="020B0604020202020204" pitchFamily="34" charset="0"/>
              </a:rPr>
              <a:t>Multi-Cloud and Hybrid Cloud Strategies</a:t>
            </a:r>
            <a:r>
              <a:rPr kumimoji="0" lang="en-US" altLang="en-US" sz="13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300" b="0" i="0" u="none" strike="noStrike" cap="none" normalizeH="0" baseline="0" dirty="0">
                <a:ln>
                  <a:noFill/>
                </a:ln>
                <a:effectLst/>
                <a:latin typeface="Arial" panose="020B0604020202020204" pitchFamily="34" charset="0"/>
              </a:rPr>
              <a:t>Organizations are increasingly adopting multi-cloud and hybrid cloud approaches to optimize performance, enhance resilience, and avoid vendor lock-in. This strategy allows businesses to leverage the strengths of various cloud providers and seamlessly integrate on-premises infrastructure with cloud services. </a:t>
            </a:r>
          </a:p>
          <a:p>
            <a:pPr marL="0" marR="0" lvl="0" indent="0" defTabSz="914400" rtl="0" eaLnBrk="0" fontAlgn="base" latinLnBrk="0" hangingPunct="0">
              <a:spcBef>
                <a:spcPct val="0"/>
              </a:spcBef>
              <a:spcAft>
                <a:spcPts val="600"/>
              </a:spcAft>
              <a:buClrTx/>
              <a:buSzTx/>
              <a:buFontTx/>
              <a:buNone/>
              <a:tabLst/>
            </a:pPr>
            <a:endParaRPr kumimoji="0" lang="en-US" altLang="en-US" sz="13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300" b="1" i="0" u="none" strike="noStrike" cap="none" normalizeH="0" baseline="0" dirty="0">
                <a:ln>
                  <a:noFill/>
                </a:ln>
                <a:effectLst/>
                <a:latin typeface="Arial" panose="020B0604020202020204" pitchFamily="34" charset="0"/>
              </a:rPr>
              <a:t>Integration of Artificial Intelligence and Machine Learning</a:t>
            </a:r>
            <a:r>
              <a:rPr kumimoji="0" lang="en-US" altLang="en-US" sz="13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300" b="0" i="0" u="none" strike="noStrike" cap="none" normalizeH="0" baseline="0" dirty="0">
                <a:ln>
                  <a:noFill/>
                </a:ln>
                <a:effectLst/>
                <a:latin typeface="Arial" panose="020B0604020202020204" pitchFamily="34" charset="0"/>
              </a:rPr>
              <a:t>The fusion of AI and ML with cloud platforms is enabling advanced data analytics, automation, and personalized user experiences. Cloud providers are offering AI-powered services that facilitate the development and deployment of intelligent applications across industries. </a:t>
            </a:r>
          </a:p>
          <a:p>
            <a:pPr marL="0" marR="0" lvl="0" indent="0" defTabSz="914400" rtl="0" eaLnBrk="0" fontAlgn="base" latinLnBrk="0" hangingPunct="0">
              <a:spcBef>
                <a:spcPct val="0"/>
              </a:spcBef>
              <a:spcAft>
                <a:spcPts val="600"/>
              </a:spcAft>
              <a:buClrTx/>
              <a:buSzTx/>
              <a:buFontTx/>
              <a:buNone/>
              <a:tabLst/>
            </a:pPr>
            <a:endParaRPr kumimoji="0" lang="en-US" altLang="en-US" sz="13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300" b="1" i="0" u="none" strike="noStrike" cap="none" normalizeH="0" baseline="0" dirty="0">
                <a:ln>
                  <a:noFill/>
                </a:ln>
                <a:effectLst/>
                <a:latin typeface="Arial" panose="020B0604020202020204" pitchFamily="34" charset="0"/>
              </a:rPr>
              <a:t>Edge Computing Expansion</a:t>
            </a:r>
            <a:r>
              <a:rPr kumimoji="0" lang="en-US" altLang="en-US" sz="13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300" b="0" i="0" u="none" strike="noStrike" cap="none" normalizeH="0" baseline="0" dirty="0">
                <a:ln>
                  <a:noFill/>
                </a:ln>
                <a:effectLst/>
                <a:latin typeface="Arial" panose="020B0604020202020204" pitchFamily="34" charset="0"/>
              </a:rPr>
              <a:t>To meet the demands for low-latency processing and real-time data analysis, edge computing is gaining traction. By processing data closer to its source, edge computing reduces latency and bandwidth usage, benefiting applications like IoT devices and autonomous systems. </a:t>
            </a:r>
          </a:p>
          <a:p>
            <a:pPr marL="0" marR="0" lvl="0" indent="0" defTabSz="914400" rtl="0" eaLnBrk="0" fontAlgn="base" latinLnBrk="0" hangingPunct="0">
              <a:spcBef>
                <a:spcPct val="0"/>
              </a:spcBef>
              <a:spcAft>
                <a:spcPts val="600"/>
              </a:spcAft>
              <a:buClrTx/>
              <a:buSzTx/>
              <a:buFontTx/>
              <a:buNone/>
              <a:tabLst/>
            </a:pPr>
            <a:endParaRPr kumimoji="0" lang="en-US" altLang="en-US" sz="13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300" b="1" i="0" u="none" strike="noStrike" cap="none" normalizeH="0" baseline="0" dirty="0">
                <a:ln>
                  <a:noFill/>
                </a:ln>
                <a:effectLst/>
                <a:latin typeface="Arial" panose="020B0604020202020204" pitchFamily="34" charset="0"/>
              </a:rPr>
              <a:t>Serverless Computing Growth</a:t>
            </a:r>
            <a:r>
              <a:rPr kumimoji="0" lang="en-US" altLang="en-US" sz="13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300" b="0" i="0" u="none" strike="noStrike" cap="none" normalizeH="0" baseline="0" dirty="0">
                <a:ln>
                  <a:noFill/>
                </a:ln>
                <a:effectLst/>
                <a:latin typeface="Arial" panose="020B0604020202020204" pitchFamily="34" charset="0"/>
              </a:rPr>
              <a:t>Serverless architectures are becoming more prevalent, allowing developers to focus on code execution without managing underlying infrastructure. This model offers scalability.</a:t>
            </a:r>
          </a:p>
          <a:p>
            <a:pPr marL="0" marR="0" lvl="0" indent="0" defTabSz="914400" rtl="0" eaLnBrk="0" fontAlgn="base" latinLnBrk="0" hangingPunct="0">
              <a:spcBef>
                <a:spcPct val="0"/>
              </a:spcBef>
              <a:spcAft>
                <a:spcPts val="600"/>
              </a:spcAft>
              <a:buClrTx/>
              <a:buSzTx/>
              <a:buFontTx/>
              <a:buNone/>
              <a:tabLst/>
            </a:pPr>
            <a:endParaRPr kumimoji="0" lang="en-US" altLang="en-US" sz="13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84385090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Picture 4" descr="A person in a suit with his arms out&#10;&#10;Description automatically generated">
            <a:extLst>
              <a:ext uri="{FF2B5EF4-FFF2-40B4-BE49-F238E27FC236}">
                <a16:creationId xmlns:a16="http://schemas.microsoft.com/office/drawing/2014/main" id="{AF1A10A2-8F2E-9D33-6529-2CBE2F04162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3846"/>
          <a:stretch/>
        </p:blipFill>
        <p:spPr>
          <a:xfrm>
            <a:off x="20" y="0"/>
            <a:ext cx="12191980" cy="6858000"/>
          </a:xfrm>
          <a:prstGeom prst="rect">
            <a:avLst/>
          </a:prstGeom>
        </p:spPr>
      </p:pic>
    </p:spTree>
    <p:extLst>
      <p:ext uri="{BB962C8B-B14F-4D97-AF65-F5344CB8AC3E}">
        <p14:creationId xmlns:p14="http://schemas.microsoft.com/office/powerpoint/2010/main" val="40300490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9BE11-D72F-1B32-B72D-9246F5F26190}"/>
              </a:ext>
            </a:extLst>
          </p:cNvPr>
          <p:cNvSpPr>
            <a:spLocks noGrp="1"/>
          </p:cNvSpPr>
          <p:nvPr>
            <p:ph type="title"/>
          </p:nvPr>
        </p:nvSpPr>
        <p:spPr>
          <a:xfrm>
            <a:off x="4974337" y="1265314"/>
            <a:ext cx="4299666" cy="3249131"/>
          </a:xfrm>
        </p:spPr>
        <p:txBody>
          <a:bodyPr vert="horz" lIns="91440" tIns="45720" rIns="91440" bIns="45720" rtlCol="0" anchor="b">
            <a:normAutofit/>
          </a:bodyPr>
          <a:lstStyle/>
          <a:p>
            <a:r>
              <a:rPr lang="en-US" sz="5400" b="1"/>
              <a:t>Cloud computing</a:t>
            </a:r>
            <a:br>
              <a:rPr lang="en-US" sz="5400" b="1"/>
            </a:br>
            <a:endParaRPr lang="en-US" sz="5400" b="1" dirty="0"/>
          </a:p>
        </p:txBody>
      </p:sp>
      <p:pic>
        <p:nvPicPr>
          <p:cNvPr id="6" name="Graphic 5" descr="Cloud">
            <a:extLst>
              <a:ext uri="{FF2B5EF4-FFF2-40B4-BE49-F238E27FC236}">
                <a16:creationId xmlns:a16="http://schemas.microsoft.com/office/drawing/2014/main" id="{6AE3D833-3505-1A62-AF53-CC29B32248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292439354"/>
      </p:ext>
    </p:extLst>
  </p:cSld>
  <p:clrMapOvr>
    <a:masterClrMapping/>
  </p:clrMapOvr>
  <mc:AlternateContent xmlns:mc="http://schemas.openxmlformats.org/markup-compatibility/2006" xmlns:p14="http://schemas.microsoft.com/office/powerpoint/2010/main">
    <mc:Choice Requires="p14">
      <p:transition spd="slow" p14:dur="3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6E90F8-D50D-F45C-3DBD-C8DBF605B84F}"/>
              </a:ext>
            </a:extLst>
          </p:cNvPr>
          <p:cNvSpPr txBox="1"/>
          <p:nvPr/>
        </p:nvSpPr>
        <p:spPr>
          <a:xfrm>
            <a:off x="1024128" y="459317"/>
            <a:ext cx="4389120" cy="1749552"/>
          </a:xfrm>
          <a:prstGeom prst="rect">
            <a:avLst/>
          </a:prstGeom>
        </p:spPr>
        <p:txBody>
          <a:bodyPr vert="horz" lIns="91440" tIns="45720" rIns="91440" bIns="45720" rtlCol="0" anchor="ctr">
            <a:normAutofit/>
          </a:bodyPr>
          <a:lstStyle/>
          <a:p>
            <a:pPr defTabSz="914400">
              <a:lnSpc>
                <a:spcPct val="80000"/>
              </a:lnSpc>
              <a:spcBef>
                <a:spcPct val="0"/>
              </a:spcBef>
              <a:spcAft>
                <a:spcPts val="600"/>
              </a:spcAft>
            </a:pPr>
            <a:r>
              <a:rPr lang="en-US" sz="4400" cap="all" spc="100">
                <a:solidFill>
                  <a:schemeClr val="tx1">
                    <a:lumMod val="95000"/>
                    <a:lumOff val="5000"/>
                  </a:schemeClr>
                </a:solidFill>
                <a:latin typeface="+mj-lt"/>
                <a:ea typeface="+mj-ea"/>
                <a:cs typeface="+mj-cs"/>
              </a:rPr>
              <a:t>What is cloud computing?</a:t>
            </a:r>
          </a:p>
        </p:txBody>
      </p:sp>
      <p:sp>
        <p:nvSpPr>
          <p:cNvPr id="9" name="TextBox 8">
            <a:extLst>
              <a:ext uri="{FF2B5EF4-FFF2-40B4-BE49-F238E27FC236}">
                <a16:creationId xmlns:a16="http://schemas.microsoft.com/office/drawing/2014/main" id="{7B5CBDB3-5393-1509-87D3-B2C28975015C}"/>
              </a:ext>
            </a:extLst>
          </p:cNvPr>
          <p:cNvSpPr txBox="1"/>
          <p:nvPr/>
        </p:nvSpPr>
        <p:spPr>
          <a:xfrm>
            <a:off x="853439" y="2412770"/>
            <a:ext cx="4389120"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endParaRPr lang="en-US" dirty="0"/>
          </a:p>
          <a:p>
            <a:pPr defTabSz="914400">
              <a:lnSpc>
                <a:spcPct val="90000"/>
              </a:lnSpc>
              <a:spcAft>
                <a:spcPts val="600"/>
              </a:spcAft>
              <a:buClr>
                <a:schemeClr val="accent1"/>
              </a:buClr>
            </a:pPr>
            <a:r>
              <a:rPr lang="en-US" sz="2400" dirty="0"/>
              <a:t>Cloud computing is the delivery of computing services such as servers, storage, databases, networking, software, and analytics over the internet instead of relying on local hardware.</a:t>
            </a:r>
          </a:p>
          <a:p>
            <a:pPr defTabSz="914400">
              <a:lnSpc>
                <a:spcPct val="90000"/>
              </a:lnSpc>
              <a:spcAft>
                <a:spcPts val="600"/>
              </a:spcAft>
              <a:buClr>
                <a:schemeClr val="accent1"/>
              </a:buClr>
            </a:pPr>
            <a:endParaRPr lang="en-US" dirty="0"/>
          </a:p>
        </p:txBody>
      </p:sp>
      <p:pic>
        <p:nvPicPr>
          <p:cNvPr id="7" name="Picture 6" descr="A cloud computing diagram with many devices">
            <a:extLst>
              <a:ext uri="{FF2B5EF4-FFF2-40B4-BE49-F238E27FC236}">
                <a16:creationId xmlns:a16="http://schemas.microsoft.com/office/drawing/2014/main" id="{6C235035-B021-41A0-E268-3ADCE5917C7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56116" y="1593210"/>
            <a:ext cx="4175762" cy="3674671"/>
          </a:xfrm>
          <a:prstGeom prst="rect">
            <a:avLst/>
          </a:prstGeom>
        </p:spPr>
      </p:pic>
      <p:sp>
        <p:nvSpPr>
          <p:cNvPr id="5" name="TextBox 4">
            <a:extLst>
              <a:ext uri="{FF2B5EF4-FFF2-40B4-BE49-F238E27FC236}">
                <a16:creationId xmlns:a16="http://schemas.microsoft.com/office/drawing/2014/main" id="{7828DE86-4DE1-87CD-ED94-6EB6482F9A47}"/>
              </a:ext>
            </a:extLst>
          </p:cNvPr>
          <p:cNvSpPr txBox="1"/>
          <p:nvPr/>
        </p:nvSpPr>
        <p:spPr>
          <a:xfrm>
            <a:off x="621678" y="4609008"/>
            <a:ext cx="4204012" cy="2359417"/>
          </a:xfrm>
          <a:prstGeom prst="rect">
            <a:avLst/>
          </a:prstGeom>
        </p:spPr>
        <p:txBody>
          <a:bodyPr vert="horz" lIns="91440" tIns="45720" rIns="91440" bIns="45720" rtlCol="0" anchor="t">
            <a:normAutofit/>
          </a:bodyPr>
          <a:lstStyle/>
          <a:p>
            <a:pPr algn="r" defTabSz="914400">
              <a:spcAft>
                <a:spcPts val="200"/>
              </a:spcAft>
              <a:buClr>
                <a:schemeClr val="accent1"/>
              </a:buClr>
              <a:buSzPct val="100000"/>
            </a:pPr>
            <a:endParaRPr lang="en-US" sz="1600" dirty="0">
              <a:solidFill>
                <a:srgbClr val="FFFFFF"/>
              </a:solidFill>
            </a:endParaRPr>
          </a:p>
        </p:txBody>
      </p:sp>
    </p:spTree>
    <p:extLst>
      <p:ext uri="{BB962C8B-B14F-4D97-AF65-F5344CB8AC3E}">
        <p14:creationId xmlns:p14="http://schemas.microsoft.com/office/powerpoint/2010/main" val="1261958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13"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614" name="Group 1613">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615" name="Group 1614">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16"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AU"/>
              </a:p>
            </p:txBody>
          </p:sp>
          <p:sp>
            <p:nvSpPr>
              <p:cNvPr id="1617"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18"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19"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20"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21"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22"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23"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24"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25"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26"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27"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AU"/>
              </a:p>
            </p:txBody>
          </p:sp>
          <p:sp>
            <p:nvSpPr>
              <p:cNvPr id="1628"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29"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30"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31"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32"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AU"/>
              </a:p>
            </p:txBody>
          </p:sp>
          <p:sp>
            <p:nvSpPr>
              <p:cNvPr id="1633"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34"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35"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36"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37"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38"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39"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40"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41"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42"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grpSp>
        <p:grpSp>
          <p:nvGrpSpPr>
            <p:cNvPr id="1242" name="Group 1241">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43"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43"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44"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45"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46"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47"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48"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49"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50"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AU"/>
              </a:p>
            </p:txBody>
          </p:sp>
          <p:sp>
            <p:nvSpPr>
              <p:cNvPr id="1651"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AU"/>
              </a:p>
            </p:txBody>
          </p:sp>
        </p:grpSp>
      </p:grpSp>
      <p:sp>
        <p:nvSpPr>
          <p:cNvPr id="1652" name="Rectangle 1651">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53" name="Group 165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65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AU"/>
            </a:p>
          </p:txBody>
        </p:sp>
        <p:sp>
          <p:nvSpPr>
            <p:cNvPr id="165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5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5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5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5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6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6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6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6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6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6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AU"/>
            </a:p>
          </p:txBody>
        </p:sp>
        <p:sp>
          <p:nvSpPr>
            <p:cNvPr id="166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6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6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6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7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AU"/>
            </a:p>
          </p:txBody>
        </p:sp>
        <p:sp>
          <p:nvSpPr>
            <p:cNvPr id="167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7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7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7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7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7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7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7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7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68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grpSp>
      <p:sp>
        <p:nvSpPr>
          <p:cNvPr id="180" name="TextBox 179">
            <a:extLst>
              <a:ext uri="{FF2B5EF4-FFF2-40B4-BE49-F238E27FC236}">
                <a16:creationId xmlns:a16="http://schemas.microsoft.com/office/drawing/2014/main" id="{F2E9CC5B-11F4-FD4A-EE7D-0E757B00958B}"/>
              </a:ext>
            </a:extLst>
          </p:cNvPr>
          <p:cNvSpPr txBox="1"/>
          <p:nvPr/>
        </p:nvSpPr>
        <p:spPr>
          <a:xfrm>
            <a:off x="1019015" y="1093787"/>
            <a:ext cx="3059969" cy="469741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cap="all">
                <a:latin typeface="+mj-lt"/>
                <a:ea typeface="+mj-ea"/>
                <a:cs typeface="+mj-cs"/>
              </a:rPr>
              <a:t>Types of cloud computing</a:t>
            </a:r>
          </a:p>
          <a:p>
            <a:pPr defTabSz="914400">
              <a:lnSpc>
                <a:spcPct val="90000"/>
              </a:lnSpc>
              <a:spcBef>
                <a:spcPct val="0"/>
              </a:spcBef>
              <a:spcAft>
                <a:spcPts val="600"/>
              </a:spcAft>
            </a:pPr>
            <a:endParaRPr lang="en-US" sz="3600" cap="all">
              <a:latin typeface="+mj-lt"/>
              <a:ea typeface="+mj-ea"/>
              <a:cs typeface="+mj-cs"/>
            </a:endParaRPr>
          </a:p>
        </p:txBody>
      </p:sp>
      <p:sp useBgFill="1">
        <p:nvSpPr>
          <p:cNvPr id="1681"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2" name="TextBox 1681">
            <a:extLst>
              <a:ext uri="{FF2B5EF4-FFF2-40B4-BE49-F238E27FC236}">
                <a16:creationId xmlns:a16="http://schemas.microsoft.com/office/drawing/2014/main" id="{3D14649D-9936-3B97-F4DC-222B1102AE3F}"/>
              </a:ext>
            </a:extLst>
          </p:cNvPr>
          <p:cNvSpPr txBox="1"/>
          <p:nvPr/>
        </p:nvSpPr>
        <p:spPr>
          <a:xfrm>
            <a:off x="4767960" y="142240"/>
            <a:ext cx="7309740" cy="6720523"/>
          </a:xfrm>
          <a:prstGeom prst="rect">
            <a:avLst/>
          </a:prstGeom>
        </p:spPr>
        <p:txBody>
          <a:bodyPr vert="horz" lIns="91440" tIns="45720" rIns="91440" bIns="45720" rtlCol="0">
            <a:noAutofit/>
          </a:bodyPr>
          <a:lstStyle/>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endParaRPr lang="en-US" altLang="en-US" sz="1600" b="1">
              <a:solidFill>
                <a:srgbClr val="00B050"/>
              </a:solidFill>
            </a:endParaRP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lang="en-US" altLang="en-US" sz="1600" b="1">
                <a:solidFill>
                  <a:srgbClr val="00B050"/>
                </a:solidFill>
              </a:rPr>
              <a:t>Pub</a:t>
            </a:r>
            <a:r>
              <a:rPr kumimoji="0" lang="en-US" altLang="en-US" sz="1600" b="1" u="none" strike="noStrike" cap="none" normalizeH="0" baseline="0">
                <a:ln>
                  <a:noFill/>
                </a:ln>
                <a:solidFill>
                  <a:srgbClr val="00B050"/>
                </a:solidFill>
              </a:rPr>
              <a:t>lic </a:t>
            </a:r>
            <a:r>
              <a:rPr kumimoji="0" lang="en-US" altLang="en-US" sz="1600" b="1" u="none" strike="noStrike" cap="none" normalizeH="0" baseline="0" dirty="0">
                <a:ln>
                  <a:noFill/>
                </a:ln>
                <a:solidFill>
                  <a:srgbClr val="00B050"/>
                </a:solidFill>
              </a:rPr>
              <a:t>Cloud:</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Description: Resources like servers and storage are owned and operated by third-party providers and shared among multiple organizations over the internet.</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Examples: Amazon Web Services (AWS), Microsoft Azure, Google Cloud Platform.</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Benefits: Scalability, cost-effectiveness, and minimal maintenance.</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Considerations: Potential security and compliance concerns due to shared infrastructure.</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solidFill>
                  <a:srgbClr val="00B050"/>
                </a:solidFill>
              </a:rPr>
              <a:t>Private Cloud:</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Description: Dedicated infrastructure exclusively for a single organization, either managed internally or by a third-party, hosted on-premises or off-site.</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Benefits: Enhanced security, greater control, and customization.</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Considerations: Higher costs and maintenance responsibilities.</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solidFill>
                  <a:srgbClr val="00B050"/>
                </a:solidFill>
              </a:rPr>
              <a:t>Hybrid Cloud:</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Description: A combination of public and private clouds, allowing data and applications to be shared between them.</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Benefits: Flexibility, optimized workload distribution, and cost efficiency.</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Considerations: Complexity in management and potential security challenges.</a:t>
            </a:r>
          </a:p>
          <a:p>
            <a:pPr indent="-228600" defTabSz="914400">
              <a:lnSpc>
                <a:spcPct val="110000"/>
              </a:lnSpc>
              <a:spcAft>
                <a:spcPts val="600"/>
              </a:spcAft>
              <a:buSzPct val="125000"/>
              <a:buFont typeface="Arial" panose="020B0604020202020204" pitchFamily="34" charset="0"/>
              <a:buChar char="•"/>
            </a:pPr>
            <a:endParaRPr lang="en-US" sz="1400" b="1" dirty="0"/>
          </a:p>
        </p:txBody>
      </p:sp>
    </p:spTree>
    <p:extLst>
      <p:ext uri="{BB962C8B-B14F-4D97-AF65-F5344CB8AC3E}">
        <p14:creationId xmlns:p14="http://schemas.microsoft.com/office/powerpoint/2010/main" val="2022205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diagram of a cloud service&#10;&#10;Description automatically generated">
            <a:extLst>
              <a:ext uri="{FF2B5EF4-FFF2-40B4-BE49-F238E27FC236}">
                <a16:creationId xmlns:a16="http://schemas.microsoft.com/office/drawing/2014/main" id="{0F0885D9-742F-519A-DD5F-990BB526ABF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579" b="-8"/>
          <a:stretch/>
        </p:blipFill>
        <p:spPr>
          <a:xfrm>
            <a:off x="3114737" y="1265861"/>
            <a:ext cx="6775325" cy="5111496"/>
          </a:xfrm>
          <a:prstGeom prst="rect">
            <a:avLst/>
          </a:prstGeom>
          <a:ln w="31750" cap="sq">
            <a:noFill/>
            <a:miter lim="800000"/>
          </a:ln>
        </p:spPr>
      </p:pic>
      <p:sp>
        <p:nvSpPr>
          <p:cNvPr id="6" name="TextBox 5">
            <a:extLst>
              <a:ext uri="{FF2B5EF4-FFF2-40B4-BE49-F238E27FC236}">
                <a16:creationId xmlns:a16="http://schemas.microsoft.com/office/drawing/2014/main" id="{3B141B66-777A-EA4D-F693-8FB7F1AA2604}"/>
              </a:ext>
            </a:extLst>
          </p:cNvPr>
          <p:cNvSpPr txBox="1"/>
          <p:nvPr/>
        </p:nvSpPr>
        <p:spPr>
          <a:xfrm>
            <a:off x="2197099" y="708223"/>
            <a:ext cx="8610600" cy="1293028"/>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4000" cap="all" dirty="0">
                <a:latin typeface="+mj-lt"/>
                <a:ea typeface="+mj-ea"/>
                <a:cs typeface="+mj-cs"/>
              </a:rPr>
              <a:t>Cloud computing service models</a:t>
            </a:r>
          </a:p>
        </p:txBody>
      </p:sp>
      <p:sp>
        <p:nvSpPr>
          <p:cNvPr id="21" name="TextBox 20">
            <a:extLst>
              <a:ext uri="{FF2B5EF4-FFF2-40B4-BE49-F238E27FC236}">
                <a16:creationId xmlns:a16="http://schemas.microsoft.com/office/drawing/2014/main" id="{75281AB4-4A0E-77B8-0C29-A36B5CD9E7F1}"/>
              </a:ext>
            </a:extLst>
          </p:cNvPr>
          <p:cNvSpPr txBox="1"/>
          <p:nvPr/>
        </p:nvSpPr>
        <p:spPr>
          <a:xfrm>
            <a:off x="3306382" y="49756"/>
            <a:ext cx="6583680" cy="861774"/>
          </a:xfrm>
          <a:prstGeom prst="rect">
            <a:avLst/>
          </a:prstGeom>
          <a:noFill/>
        </p:spPr>
        <p:txBody>
          <a:bodyPr wrap="square" rtlCol="0">
            <a:spAutoFit/>
          </a:bodyPr>
          <a:lstStyle/>
          <a:p>
            <a:r>
              <a:rPr lang="en-AU" sz="3200" dirty="0">
                <a:solidFill>
                  <a:srgbClr val="FF0000"/>
                </a:solidFill>
              </a:rPr>
              <a:t>Cloud computing service models</a:t>
            </a:r>
          </a:p>
          <a:p>
            <a:endParaRPr lang="en-AU" dirty="0"/>
          </a:p>
        </p:txBody>
      </p:sp>
    </p:spTree>
    <p:extLst>
      <p:ext uri="{BB962C8B-B14F-4D97-AF65-F5344CB8AC3E}">
        <p14:creationId xmlns:p14="http://schemas.microsoft.com/office/powerpoint/2010/main" val="944662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colorful rectangular boxes with white text&#10;&#10;Description automatically generated">
            <a:extLst>
              <a:ext uri="{FF2B5EF4-FFF2-40B4-BE49-F238E27FC236}">
                <a16:creationId xmlns:a16="http://schemas.microsoft.com/office/drawing/2014/main" id="{8590EB53-4097-B13C-92F6-3D2539D9123E}"/>
              </a:ext>
            </a:extLst>
          </p:cNvPr>
          <p:cNvPicPr>
            <a:picLocks noChangeAspect="1"/>
          </p:cNvPicPr>
          <p:nvPr/>
        </p:nvPicPr>
        <p:blipFill>
          <a:blip r:embed="rId2"/>
          <a:srcRect t="2605" r="4" b="4"/>
          <a:stretch/>
        </p:blipFill>
        <p:spPr>
          <a:xfrm>
            <a:off x="457200" y="457200"/>
            <a:ext cx="11277600" cy="5943600"/>
          </a:xfrm>
          <a:prstGeom prst="rect">
            <a:avLst/>
          </a:prstGeom>
        </p:spPr>
      </p:pic>
    </p:spTree>
    <p:extLst>
      <p:ext uri="{BB962C8B-B14F-4D97-AF65-F5344CB8AC3E}">
        <p14:creationId xmlns:p14="http://schemas.microsoft.com/office/powerpoint/2010/main" val="229625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cloud computing&#10;&#10;Description automatically generated">
            <a:extLst>
              <a:ext uri="{FF2B5EF4-FFF2-40B4-BE49-F238E27FC236}">
                <a16:creationId xmlns:a16="http://schemas.microsoft.com/office/drawing/2014/main" id="{B20B354B-C54B-F855-E951-FA25A70731A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74920463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7A37A05B-5EE5-46EF-B1F8-182A3F3C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0" name="Rectangle 39">
            <a:extLst>
              <a:ext uri="{FF2B5EF4-FFF2-40B4-BE49-F238E27FC236}">
                <a16:creationId xmlns:a16="http://schemas.microsoft.com/office/drawing/2014/main" id="{ECE753A3-CB2D-4B90-A1D6-68B9618BB0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23000" y="135467"/>
            <a:ext cx="5334001" cy="610446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25">
            <a:extLst>
              <a:ext uri="{FF2B5EF4-FFF2-40B4-BE49-F238E27FC236}">
                <a16:creationId xmlns:a16="http://schemas.microsoft.com/office/drawing/2014/main" id="{EF9B69EB-1232-4524-836D-824F991F89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AU"/>
          </a:p>
        </p:txBody>
      </p:sp>
      <p:sp>
        <p:nvSpPr>
          <p:cNvPr id="44" name="Rectangle 43">
            <a:extLst>
              <a:ext uri="{FF2B5EF4-FFF2-40B4-BE49-F238E27FC236}">
                <a16:creationId xmlns:a16="http://schemas.microsoft.com/office/drawing/2014/main" id="{B4EA443A-62A7-44FA-AC12-5E09BE08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094412"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 name="Title 1">
            <a:extLst>
              <a:ext uri="{FF2B5EF4-FFF2-40B4-BE49-F238E27FC236}">
                <a16:creationId xmlns:a16="http://schemas.microsoft.com/office/drawing/2014/main" id="{6E70631E-9D50-F9FE-4742-318E81270064}"/>
              </a:ext>
            </a:extLst>
          </p:cNvPr>
          <p:cNvSpPr>
            <a:spLocks noGrp="1"/>
          </p:cNvSpPr>
          <p:nvPr>
            <p:ph type="title"/>
          </p:nvPr>
        </p:nvSpPr>
        <p:spPr>
          <a:xfrm>
            <a:off x="685802" y="685800"/>
            <a:ext cx="4949172" cy="1151965"/>
          </a:xfrm>
        </p:spPr>
        <p:txBody>
          <a:bodyPr>
            <a:normAutofit/>
          </a:bodyPr>
          <a:lstStyle/>
          <a:p>
            <a:r>
              <a:rPr lang="en-AU" sz="3800">
                <a:solidFill>
                  <a:schemeClr val="bg1"/>
                </a:solidFill>
              </a:rPr>
              <a:t>Benefits of cloud computing</a:t>
            </a:r>
          </a:p>
        </p:txBody>
      </p:sp>
      <p:sp>
        <p:nvSpPr>
          <p:cNvPr id="11" name="Rectangle 1">
            <a:extLst>
              <a:ext uri="{FF2B5EF4-FFF2-40B4-BE49-F238E27FC236}">
                <a16:creationId xmlns:a16="http://schemas.microsoft.com/office/drawing/2014/main" id="{2FFF804D-FF33-0579-567C-E635AB5784E1}"/>
              </a:ext>
            </a:extLst>
          </p:cNvPr>
          <p:cNvSpPr>
            <a:spLocks noGrp="1" noChangeArrowheads="1"/>
          </p:cNvSpPr>
          <p:nvPr>
            <p:ph sz="quarter" idx="13"/>
          </p:nvPr>
        </p:nvSpPr>
        <p:spPr bwMode="auto">
          <a:xfrm>
            <a:off x="0" y="2063395"/>
            <a:ext cx="6094412" cy="43759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Cost Efficiency</a:t>
            </a:r>
            <a:r>
              <a:rPr kumimoji="0" lang="en-US" altLang="en-US" sz="1100" b="0" i="0" u="none" strike="noStrike" cap="none" normalizeH="0" baseline="0" dirty="0">
                <a:ln>
                  <a:noFill/>
                </a:ln>
                <a:solidFill>
                  <a:schemeClr val="bg1"/>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By leveraging cloud services, businesses can reduce or eliminate the need for significant upfront investments in hardware and minimize ongoing maintenance costs. Instead, they pay for the resources they use, leading to optimized spending. </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Scalability and Flexibility</a:t>
            </a:r>
            <a:r>
              <a:rPr kumimoji="0" lang="en-US" altLang="en-US" sz="1100" b="0" i="0" u="none" strike="noStrike" cap="none" normalizeH="0" baseline="0" dirty="0">
                <a:ln>
                  <a:noFill/>
                </a:ln>
                <a:solidFill>
                  <a:schemeClr val="bg1"/>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Cloud platforms provide the ability to quickly scale resources up or down in response to fluctuating demand, ensuring optimal performance without the necessity for overprovisioning. </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Accessibility and Collaboration</a:t>
            </a:r>
            <a:r>
              <a:rPr kumimoji="0" lang="en-US" altLang="en-US" sz="1100" b="0" i="0" u="none" strike="noStrike" cap="none" normalizeH="0" baseline="0" dirty="0">
                <a:ln>
                  <a:noFill/>
                </a:ln>
                <a:solidFill>
                  <a:schemeClr val="bg1"/>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With cloud computing, data and applications are accessible from anywhere with an internet connection, facilitating remote work and enhancing collaboration among teams across different locations. </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Automatic Updates and Maintenance</a:t>
            </a:r>
            <a:r>
              <a:rPr kumimoji="0" lang="en-US" altLang="en-US" sz="1100" b="0" i="0" u="none" strike="noStrike" cap="none" normalizeH="0" baseline="0" dirty="0">
                <a:ln>
                  <a:noFill/>
                </a:ln>
                <a:solidFill>
                  <a:schemeClr val="bg1"/>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Cloud service providers handle routine software updates and security patches automatically, ensuring users have access to the latest features and protections without manual intervention. </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Enhanced Security</a:t>
            </a:r>
            <a:r>
              <a:rPr kumimoji="0" lang="en-US" altLang="en-US" sz="1100" b="0" i="0" u="none" strike="noStrike" cap="none" normalizeH="0" baseline="0" dirty="0">
                <a:ln>
                  <a:noFill/>
                </a:ln>
                <a:solidFill>
                  <a:schemeClr val="bg1"/>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Leading cloud providers invest heavily in advanced security measures to protect data and applications, often surpassing the capabilities of individual organizations. Features such as data encryption, identity management, and regular security audits help safeguard sensitive information. </a:t>
            </a:r>
          </a:p>
          <a:p>
            <a:pPr marL="0" marR="0" lvl="0" indent="0" defTabSz="914400" rtl="0" eaLnBrk="0" fontAlgn="base" latinLnBrk="0" hangingPunct="0">
              <a:lnSpc>
                <a:spcPct val="110000"/>
              </a:lnSpc>
              <a:spcBef>
                <a:spcPct val="0"/>
              </a:spcBef>
              <a:spcAft>
                <a:spcPts val="600"/>
              </a:spcAft>
              <a:buClrTx/>
              <a:buSzTx/>
              <a:buFontTx/>
              <a:buNone/>
              <a:tabLst/>
            </a:pPr>
            <a:endParaRPr kumimoji="0" lang="en-US" altLang="en-US" sz="1100" b="0" i="0" u="none" strike="noStrike" cap="none" normalizeH="0" baseline="0" dirty="0">
              <a:ln>
                <a:noFill/>
              </a:ln>
              <a:solidFill>
                <a:schemeClr val="bg1"/>
              </a:solidFill>
              <a:effectLst/>
              <a:latin typeface="Arial" panose="020B0604020202020204" pitchFamily="34" charset="0"/>
            </a:endParaRPr>
          </a:p>
        </p:txBody>
      </p:sp>
      <p:pic>
        <p:nvPicPr>
          <p:cNvPr id="15" name="Graphic 14" descr="Cloud Computing">
            <a:extLst>
              <a:ext uri="{FF2B5EF4-FFF2-40B4-BE49-F238E27FC236}">
                <a16:creationId xmlns:a16="http://schemas.microsoft.com/office/drawing/2014/main" id="{48F1DE51-E4AB-A5BA-45DA-4413EB71C6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16651" y="213919"/>
            <a:ext cx="2381459" cy="1551088"/>
          </a:xfrm>
          <a:prstGeom prst="rect">
            <a:avLst/>
          </a:prstGeom>
          <a:ln>
            <a:noFill/>
          </a:ln>
        </p:spPr>
      </p:pic>
      <p:pic>
        <p:nvPicPr>
          <p:cNvPr id="13" name="Picture 12" descr="A diagram of a cloud computing benefits&#10;&#10;Description automatically generated">
            <a:extLst>
              <a:ext uri="{FF2B5EF4-FFF2-40B4-BE49-F238E27FC236}">
                <a16:creationId xmlns:a16="http://schemas.microsoft.com/office/drawing/2014/main" id="{8C59BD02-35F7-1DF4-404F-51D8634C23C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23000" y="2063395"/>
            <a:ext cx="5334001" cy="3561902"/>
          </a:xfrm>
          <a:prstGeom prst="rect">
            <a:avLst/>
          </a:prstGeom>
          <a:ln>
            <a:noFill/>
          </a:ln>
        </p:spPr>
      </p:pic>
    </p:spTree>
    <p:extLst>
      <p:ext uri="{BB962C8B-B14F-4D97-AF65-F5344CB8AC3E}">
        <p14:creationId xmlns:p14="http://schemas.microsoft.com/office/powerpoint/2010/main" val="342101587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C7827FB-B370-4007-83D5-E83AD3D2C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loud shaped hard drive with cables">
            <a:extLst>
              <a:ext uri="{FF2B5EF4-FFF2-40B4-BE49-F238E27FC236}">
                <a16:creationId xmlns:a16="http://schemas.microsoft.com/office/drawing/2014/main" id="{42C43754-7782-E920-931D-7A857CB035B6}"/>
              </a:ext>
            </a:extLst>
          </p:cNvPr>
          <p:cNvPicPr>
            <a:picLocks noChangeAspect="1"/>
          </p:cNvPicPr>
          <p:nvPr/>
        </p:nvPicPr>
        <p:blipFill>
          <a:blip r:embed="rId2">
            <a:duotone>
              <a:schemeClr val="bg2">
                <a:shade val="45000"/>
                <a:satMod val="135000"/>
              </a:schemeClr>
              <a:prstClr val="white"/>
            </a:duotone>
            <a:alphaModFix amt="40000"/>
          </a:blip>
          <a:srcRect t="1747"/>
          <a:stretch/>
        </p:blipFill>
        <p:spPr>
          <a:xfrm>
            <a:off x="0" y="10"/>
            <a:ext cx="12191980" cy="6857990"/>
          </a:xfrm>
          <a:prstGeom prst="rect">
            <a:avLst/>
          </a:prstGeom>
        </p:spPr>
      </p:pic>
      <p:sp>
        <p:nvSpPr>
          <p:cNvPr id="2" name="Title 1">
            <a:extLst>
              <a:ext uri="{FF2B5EF4-FFF2-40B4-BE49-F238E27FC236}">
                <a16:creationId xmlns:a16="http://schemas.microsoft.com/office/drawing/2014/main" id="{EC90C64F-5ECF-2C82-53F8-543D6243A532}"/>
              </a:ext>
            </a:extLst>
          </p:cNvPr>
          <p:cNvSpPr>
            <a:spLocks noGrp="1"/>
          </p:cNvSpPr>
          <p:nvPr>
            <p:ph type="title"/>
          </p:nvPr>
        </p:nvSpPr>
        <p:spPr>
          <a:xfrm>
            <a:off x="511793" y="261324"/>
            <a:ext cx="10087220" cy="1576441"/>
          </a:xfrm>
        </p:spPr>
        <p:txBody>
          <a:bodyPr>
            <a:normAutofit/>
          </a:bodyPr>
          <a:lstStyle/>
          <a:p>
            <a:r>
              <a:rPr lang="en-AU">
                <a:solidFill>
                  <a:schemeClr val="tx1"/>
                </a:solidFill>
              </a:rPr>
              <a:t>Challenges of cloud computing</a:t>
            </a:r>
            <a:endParaRPr lang="en-AU" dirty="0">
              <a:solidFill>
                <a:schemeClr val="tx1"/>
              </a:solidFill>
            </a:endParaRPr>
          </a:p>
        </p:txBody>
      </p:sp>
      <p:sp>
        <p:nvSpPr>
          <p:cNvPr id="19" name="5-Point Star 12">
            <a:extLst>
              <a:ext uri="{FF2B5EF4-FFF2-40B4-BE49-F238E27FC236}">
                <a16:creationId xmlns:a16="http://schemas.microsoft.com/office/drawing/2014/main" id="{51E038FF-4E72-4714-B9E9-B0AC148C7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42476" y="261324"/>
            <a:ext cx="937731" cy="868975"/>
          </a:xfrm>
          <a:prstGeom prst="star5">
            <a:avLst>
              <a:gd name="adj" fmla="val 25889"/>
              <a:gd name="hf" fmla="val 105146"/>
              <a:gd name="vf" fmla="val 110557"/>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1" name="Rectangle 1">
            <a:extLst>
              <a:ext uri="{FF2B5EF4-FFF2-40B4-BE49-F238E27FC236}">
                <a16:creationId xmlns:a16="http://schemas.microsoft.com/office/drawing/2014/main" id="{451D3939-E081-E31E-A1AF-96250ED63C0B}"/>
              </a:ext>
            </a:extLst>
          </p:cNvPr>
          <p:cNvSpPr>
            <a:spLocks noGrp="1" noChangeArrowheads="1"/>
          </p:cNvSpPr>
          <p:nvPr>
            <p:ph sz="quarter" idx="13"/>
          </p:nvPr>
        </p:nvSpPr>
        <p:spPr bwMode="auto">
          <a:xfrm>
            <a:off x="685800" y="1837765"/>
            <a:ext cx="11230897" cy="491699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600" b="1" i="0" u="none" strike="noStrike" cap="none" normalizeH="0" baseline="0">
                <a:ln>
                  <a:noFill/>
                </a:ln>
                <a:solidFill>
                  <a:srgbClr val="FF0000"/>
                </a:solidFill>
                <a:effectLst/>
                <a:latin typeface="Arial" panose="020B0604020202020204" pitchFamily="34" charset="0"/>
              </a:rPr>
              <a:t>Data Security and Privacy</a:t>
            </a:r>
            <a:r>
              <a:rPr kumimoji="0" lang="en-US" altLang="en-US" sz="1200" b="0" i="0" u="none" strike="noStrike" cap="none" normalizeH="0" baseline="0">
                <a:ln>
                  <a:noFill/>
                </a:ln>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a:ln>
                  <a:noFill/>
                </a:ln>
                <a:effectLst/>
                <a:latin typeface="Arial" panose="020B0604020202020204" pitchFamily="34" charset="0"/>
              </a:rPr>
              <a:t>Description</a:t>
            </a:r>
            <a:r>
              <a:rPr kumimoji="0" lang="en-US" altLang="en-US" sz="1200" b="0" i="0" u="none" strike="noStrike" cap="none" normalizeH="0" baseline="0">
                <a:ln>
                  <a:noFill/>
                </a:ln>
                <a:effectLst/>
                <a:latin typeface="Arial" panose="020B0604020202020204" pitchFamily="34" charset="0"/>
              </a:rPr>
              <a:t>: Storing sensitive data in the cloud raises concerns about unauthorized access, data breaches, and compliance with privacy regulations.</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a:ln>
                  <a:noFill/>
                </a:ln>
                <a:effectLst/>
                <a:latin typeface="Arial" panose="020B0604020202020204" pitchFamily="34" charset="0"/>
              </a:rPr>
              <a:t>Mitigation</a:t>
            </a:r>
            <a:r>
              <a:rPr kumimoji="0" lang="en-US" altLang="en-US" sz="1200" b="0" i="0" u="none" strike="noStrike" cap="none" normalizeH="0" baseline="0">
                <a:ln>
                  <a:noFill/>
                </a:ln>
                <a:effectLst/>
                <a:latin typeface="Arial" panose="020B0604020202020204" pitchFamily="34" charset="0"/>
              </a:rPr>
              <a:t>: Implement robust encryption, access controls, and regularly audit security measures to protect data integrity.</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800" b="1" i="0" u="none" strike="noStrike" cap="none" normalizeH="0" baseline="0">
                <a:ln>
                  <a:noFill/>
                </a:ln>
                <a:solidFill>
                  <a:srgbClr val="FF0000"/>
                </a:solidFill>
                <a:effectLst/>
                <a:latin typeface="Arial" panose="020B0604020202020204" pitchFamily="34" charset="0"/>
              </a:rPr>
              <a:t>Compliance and Legal Issues</a:t>
            </a:r>
            <a:r>
              <a:rPr kumimoji="0" lang="en-US" altLang="en-US" sz="1800" b="0" i="0" u="none" strike="noStrike" cap="none" normalizeH="0" baseline="0">
                <a:ln>
                  <a:noFill/>
                </a:ln>
                <a:solidFill>
                  <a:srgbClr val="FF0000"/>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a:ln>
                  <a:noFill/>
                </a:ln>
                <a:effectLst/>
                <a:latin typeface="Arial" panose="020B0604020202020204" pitchFamily="34" charset="0"/>
              </a:rPr>
              <a:t>Description</a:t>
            </a:r>
            <a:r>
              <a:rPr kumimoji="0" lang="en-US" altLang="en-US" sz="1200" b="0" i="0" u="none" strike="noStrike" cap="none" normalizeH="0" baseline="0">
                <a:ln>
                  <a:noFill/>
                </a:ln>
                <a:effectLst/>
                <a:latin typeface="Arial" panose="020B0604020202020204" pitchFamily="34" charset="0"/>
              </a:rPr>
              <a:t>: Organizations must adhere to industry-specific regulations and navigate legal complexities, such as data residency requirements and cross-border data transfer laws.</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a:ln>
                  <a:noFill/>
                </a:ln>
                <a:effectLst/>
                <a:latin typeface="Arial" panose="020B0604020202020204" pitchFamily="34" charset="0"/>
              </a:rPr>
              <a:t>Mitigation</a:t>
            </a:r>
            <a:r>
              <a:rPr kumimoji="0" lang="en-US" altLang="en-US" sz="1200" b="0" i="0" u="none" strike="noStrike" cap="none" normalizeH="0" baseline="0">
                <a:ln>
                  <a:noFill/>
                </a:ln>
                <a:effectLst/>
                <a:latin typeface="Arial" panose="020B0604020202020204" pitchFamily="34" charset="0"/>
              </a:rPr>
              <a:t>: Engage with legal experts to ensure cloud services comply with relevant regulations and contractual obligations.</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600" b="1" i="0" u="none" strike="noStrike" cap="none" normalizeH="0" baseline="0">
                <a:ln>
                  <a:noFill/>
                </a:ln>
                <a:solidFill>
                  <a:srgbClr val="FF0000"/>
                </a:solidFill>
                <a:effectLst/>
                <a:latin typeface="Arial" panose="020B0604020202020204" pitchFamily="34" charset="0"/>
              </a:rPr>
              <a:t>Cost Management</a:t>
            </a:r>
            <a:r>
              <a:rPr kumimoji="0" lang="en-US" altLang="en-US" sz="1600" b="0" i="0" u="none" strike="noStrike" cap="none" normalizeH="0" baseline="0">
                <a:ln>
                  <a:noFill/>
                </a:ln>
                <a:solidFill>
                  <a:srgbClr val="FF0000"/>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a:ln>
                  <a:noFill/>
                </a:ln>
                <a:effectLst/>
                <a:latin typeface="Arial" panose="020B0604020202020204" pitchFamily="34" charset="0"/>
              </a:rPr>
              <a:t>Description</a:t>
            </a:r>
            <a:r>
              <a:rPr kumimoji="0" lang="en-US" altLang="en-US" sz="1200" b="0" i="0" u="none" strike="noStrike" cap="none" normalizeH="0" baseline="0">
                <a:ln>
                  <a:noFill/>
                </a:ln>
                <a:effectLst/>
                <a:latin typeface="Arial" panose="020B0604020202020204" pitchFamily="34" charset="0"/>
              </a:rPr>
              <a:t>: While cloud services can be cost-effective, without proper oversight, expenses can escalate due to factors like unused resources or unexpected usage spikes.</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a:ln>
                  <a:noFill/>
                </a:ln>
                <a:effectLst/>
                <a:latin typeface="Arial" panose="020B0604020202020204" pitchFamily="34" charset="0"/>
              </a:rPr>
              <a:t>Mitigation</a:t>
            </a:r>
            <a:r>
              <a:rPr kumimoji="0" lang="en-US" altLang="en-US" sz="1200" b="0" i="0" u="none" strike="noStrike" cap="none" normalizeH="0" baseline="0">
                <a:ln>
                  <a:noFill/>
                </a:ln>
                <a:effectLst/>
                <a:latin typeface="Arial" panose="020B0604020202020204" pitchFamily="34" charset="0"/>
              </a:rPr>
              <a:t>: Regularly monitor resource utilization, implement budgeting tools, and optimize workloads to manage costs effectively.</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800" b="1" i="0" u="none" strike="noStrike" cap="none" normalizeH="0" baseline="0">
                <a:ln>
                  <a:noFill/>
                </a:ln>
                <a:solidFill>
                  <a:srgbClr val="FF0000"/>
                </a:solidFill>
                <a:effectLst/>
                <a:latin typeface="Arial" panose="020B0604020202020204" pitchFamily="34" charset="0"/>
              </a:rPr>
              <a:t>Vendor Lock-In</a:t>
            </a:r>
            <a:r>
              <a:rPr kumimoji="0" lang="en-US" altLang="en-US" sz="1800" b="0" i="0" u="none" strike="noStrike" cap="none" normalizeH="0" baseline="0">
                <a:ln>
                  <a:noFill/>
                </a:ln>
                <a:solidFill>
                  <a:srgbClr val="FF0000"/>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a:ln>
                  <a:noFill/>
                </a:ln>
                <a:effectLst/>
                <a:latin typeface="Arial" panose="020B0604020202020204" pitchFamily="34" charset="0"/>
              </a:rPr>
              <a:t>Description</a:t>
            </a:r>
            <a:r>
              <a:rPr kumimoji="0" lang="en-US" altLang="en-US" sz="1200" b="0" i="0" u="none" strike="noStrike" cap="none" normalizeH="0" baseline="0">
                <a:ln>
                  <a:noFill/>
                </a:ln>
                <a:effectLst/>
                <a:latin typeface="Arial" panose="020B0604020202020204" pitchFamily="34" charset="0"/>
              </a:rPr>
              <a:t>: Dependence on a single cloud provider can make it challenging to migrate to alternative platforms, potentially leading to increased costs or limited flexibility.</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a:ln>
                  <a:noFill/>
                </a:ln>
                <a:effectLst/>
                <a:latin typeface="Arial" panose="020B0604020202020204" pitchFamily="34" charset="0"/>
              </a:rPr>
              <a:t>Mitigation</a:t>
            </a:r>
            <a:r>
              <a:rPr kumimoji="0" lang="en-US" altLang="en-US" sz="1200" b="0" i="0" u="none" strike="noStrike" cap="none" normalizeH="0" baseline="0">
                <a:ln>
                  <a:noFill/>
                </a:ln>
                <a:effectLst/>
                <a:latin typeface="Arial" panose="020B0604020202020204" pitchFamily="34" charset="0"/>
              </a:rPr>
              <a:t>: Design applications with portability in mind and consider multi-cloud strategies to avoid over-reliance on one provider.</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600" b="1" i="0" u="none" strike="noStrike" cap="none" normalizeH="0" baseline="0">
                <a:ln>
                  <a:noFill/>
                </a:ln>
                <a:solidFill>
                  <a:srgbClr val="FF0000"/>
                </a:solidFill>
                <a:effectLst/>
                <a:latin typeface="Arial" panose="020B0604020202020204" pitchFamily="34" charset="0"/>
              </a:rPr>
              <a:t>Performance and Downtime</a:t>
            </a:r>
            <a:r>
              <a:rPr kumimoji="0" lang="en-US" altLang="en-US" sz="1600" b="0" i="0" u="none" strike="noStrike" cap="none" normalizeH="0" baseline="0">
                <a:ln>
                  <a:noFill/>
                </a:ln>
                <a:solidFill>
                  <a:srgbClr val="FF0000"/>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a:ln>
                  <a:noFill/>
                </a:ln>
                <a:effectLst/>
                <a:latin typeface="Arial" panose="020B0604020202020204" pitchFamily="34" charset="0"/>
              </a:rPr>
              <a:t>Description</a:t>
            </a:r>
            <a:r>
              <a:rPr kumimoji="0" lang="en-US" altLang="en-US" sz="1200" b="0" i="0" u="none" strike="noStrike" cap="none" normalizeH="0" baseline="0">
                <a:ln>
                  <a:noFill/>
                </a:ln>
                <a:effectLst/>
                <a:latin typeface="Arial" panose="020B0604020202020204" pitchFamily="34" charset="0"/>
              </a:rPr>
              <a:t>: Cloud service outages or latency issues can disrupt business operations and affect user experience.</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a:ln>
                  <a:noFill/>
                </a:ln>
                <a:effectLst/>
                <a:latin typeface="Arial" panose="020B0604020202020204" pitchFamily="34" charset="0"/>
              </a:rPr>
              <a:t>Mitigation</a:t>
            </a:r>
            <a:r>
              <a:rPr kumimoji="0" lang="en-US" altLang="en-US" sz="1200" b="0" i="0" u="none" strike="noStrike" cap="none" normalizeH="0" baseline="0">
                <a:ln>
                  <a:noFill/>
                </a:ln>
                <a:effectLst/>
                <a:latin typeface="Arial" panose="020B0604020202020204" pitchFamily="34" charset="0"/>
              </a:rPr>
              <a:t>: Choose providers with strong uptime guarantees, implement redundancy strategies, and monitor performance continuously.</a:t>
            </a:r>
          </a:p>
          <a:p>
            <a:pPr marL="0" marR="0" lvl="0" indent="0" defTabSz="914400" rtl="0" eaLnBrk="0" fontAlgn="base" latinLnBrk="0" hangingPunct="0">
              <a:lnSpc>
                <a:spcPct val="110000"/>
              </a:lnSpc>
              <a:spcBef>
                <a:spcPct val="0"/>
              </a:spcBef>
              <a:spcAft>
                <a:spcPts val="600"/>
              </a:spcAft>
              <a:buClrTx/>
              <a:buSzTx/>
              <a:buFontTx/>
              <a:buNone/>
              <a:tabLst/>
            </a:pPr>
            <a:endParaRPr kumimoji="0" lang="en-US" altLang="en-US" sz="12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4099840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wheel spokes="1"/>
      </p:transition>
    </mc:Choice>
    <mc:Fallback xmlns="">
      <p:transition spd="slow">
        <p:wheel spokes="1"/>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6.xml.rels><?xml version="1.0" encoding="UTF-8" standalone="yes"?>
<Relationships xmlns="http://schemas.openxmlformats.org/package/2006/relationships"><Relationship Id="rId1" Type="http://schemas.openxmlformats.org/officeDocument/2006/relationships/image" Target="../media/image6.jpeg"/></Relationships>
</file>

<file path=ppt/theme/_rels/theme7.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1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7.xml><?xml version="1.0" encoding="utf-8"?>
<a:theme xmlns:a="http://schemas.openxmlformats.org/drawingml/2006/main" name="1_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Integral</Template>
  <TotalTime>268</TotalTime>
  <Words>801</Words>
  <Application>Microsoft Office PowerPoint</Application>
  <PresentationFormat>Widescreen</PresentationFormat>
  <Paragraphs>61</Paragraphs>
  <Slides>11</Slides>
  <Notes>0</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11</vt:i4>
      </vt:variant>
    </vt:vector>
  </HeadingPairs>
  <TitlesOfParts>
    <vt:vector size="27" baseType="lpstr">
      <vt:lpstr>Aptos</vt:lpstr>
      <vt:lpstr>Aptos Display</vt:lpstr>
      <vt:lpstr>Arial</vt:lpstr>
      <vt:lpstr>Calisto MT</vt:lpstr>
      <vt:lpstr>Impact</vt:lpstr>
      <vt:lpstr>Trebuchet MS</vt:lpstr>
      <vt:lpstr>Tw Cen MT</vt:lpstr>
      <vt:lpstr>Wingdings 2</vt:lpstr>
      <vt:lpstr>Wingdings 3</vt:lpstr>
      <vt:lpstr>1_Circuit</vt:lpstr>
      <vt:lpstr>Facet</vt:lpstr>
      <vt:lpstr>Main Event</vt:lpstr>
      <vt:lpstr>Office Theme</vt:lpstr>
      <vt:lpstr>1_Office Theme</vt:lpstr>
      <vt:lpstr>Slate</vt:lpstr>
      <vt:lpstr>1_Slate</vt:lpstr>
      <vt:lpstr>PowerPoint Presentation</vt:lpstr>
      <vt:lpstr>Cloud computing </vt:lpstr>
      <vt:lpstr>PowerPoint Presentation</vt:lpstr>
      <vt:lpstr>PowerPoint Presentation</vt:lpstr>
      <vt:lpstr>PowerPoint Presentation</vt:lpstr>
      <vt:lpstr>PowerPoint Presentation</vt:lpstr>
      <vt:lpstr>PowerPoint Presentation</vt:lpstr>
      <vt:lpstr>Benefits of cloud computing</vt:lpstr>
      <vt:lpstr>Challenges of cloud computing</vt:lpstr>
      <vt:lpstr>Future of cloud computing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sailendra shrestha</dc:creator>
  <cp:lastModifiedBy>sambo rai</cp:lastModifiedBy>
  <cp:revision>3</cp:revision>
  <dcterms:created xsi:type="dcterms:W3CDTF">2025-02-03T07:04:01Z</dcterms:created>
  <dcterms:modified xsi:type="dcterms:W3CDTF">2025-02-06T07:34:27Z</dcterms:modified>
</cp:coreProperties>
</file>